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0" r:id="rId1"/>
  </p:sldMasterIdLst>
  <p:sldIdLst>
    <p:sldId id="256" r:id="rId2"/>
    <p:sldId id="257" r:id="rId3"/>
    <p:sldId id="291" r:id="rId4"/>
    <p:sldId id="288" r:id="rId5"/>
    <p:sldId id="261" r:id="rId6"/>
    <p:sldId id="258" r:id="rId7"/>
    <p:sldId id="262" r:id="rId8"/>
    <p:sldId id="285" r:id="rId9"/>
    <p:sldId id="286" r:id="rId10"/>
    <p:sldId id="287" r:id="rId11"/>
    <p:sldId id="272" r:id="rId12"/>
    <p:sldId id="270" r:id="rId13"/>
    <p:sldId id="271" r:id="rId14"/>
    <p:sldId id="292" r:id="rId15"/>
    <p:sldId id="293" r:id="rId16"/>
    <p:sldId id="290"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8" autoAdjust="0"/>
    <p:restoredTop sz="94660"/>
  </p:normalViewPr>
  <p:slideViewPr>
    <p:cSldViewPr snapToGrid="0">
      <p:cViewPr varScale="1">
        <p:scale>
          <a:sx n="66" d="100"/>
          <a:sy n="66" d="100"/>
        </p:scale>
        <p:origin x="5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F8D4227-3E93-4A00-AA00-BE298AD58608}" type="datetimeFigureOut">
              <a:rPr lang="en-US" smtClean="0"/>
              <a:t>3/13/2024</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A06B52B-D610-44A1-A809-A8C316085724}"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64148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D4227-3E93-4A00-AA00-BE298AD5860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140572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D4227-3E93-4A00-AA00-BE298AD5860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213936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D4227-3E93-4A00-AA00-BE298AD5860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355544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D4227-3E93-4A00-AA00-BE298AD58608}"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6B52B-D610-44A1-A809-A8C316085724}"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216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8D4227-3E93-4A00-AA00-BE298AD5860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426897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8D4227-3E93-4A00-AA00-BE298AD58608}"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271153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8D4227-3E93-4A00-AA00-BE298AD58608}"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196337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D4227-3E93-4A00-AA00-BE298AD58608}"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401127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D4227-3E93-4A00-AA00-BE298AD5860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2196819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D4227-3E93-4A00-AA00-BE298AD58608}"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6B52B-D610-44A1-A809-A8C316085724}" type="slidenum">
              <a:rPr lang="en-US" smtClean="0"/>
              <a:t>‹#›</a:t>
            </a:fld>
            <a:endParaRPr lang="en-US"/>
          </a:p>
        </p:txBody>
      </p:sp>
    </p:spTree>
    <p:extLst>
      <p:ext uri="{BB962C8B-B14F-4D97-AF65-F5344CB8AC3E}">
        <p14:creationId xmlns:p14="http://schemas.microsoft.com/office/powerpoint/2010/main" val="28538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F8D4227-3E93-4A00-AA00-BE298AD58608}" type="datetimeFigureOut">
              <a:rPr lang="en-US" smtClean="0"/>
              <a:t>3/13/2024</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A06B52B-D610-44A1-A809-A8C316085724}" type="slidenum">
              <a:rPr lang="en-US" smtClean="0"/>
              <a:t>‹#›</a:t>
            </a:fld>
            <a:endParaRPr lang="en-US"/>
          </a:p>
        </p:txBody>
      </p:sp>
    </p:spTree>
    <p:extLst>
      <p:ext uri="{BB962C8B-B14F-4D97-AF65-F5344CB8AC3E}">
        <p14:creationId xmlns:p14="http://schemas.microsoft.com/office/powerpoint/2010/main" val="143197022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79E4-59AF-4FF7-9CB3-F6E96E6DB527}"/>
              </a:ext>
            </a:extLst>
          </p:cNvPr>
          <p:cNvSpPr>
            <a:spLocks noGrp="1"/>
          </p:cNvSpPr>
          <p:nvPr>
            <p:ph type="ctrTitle"/>
          </p:nvPr>
        </p:nvSpPr>
        <p:spPr>
          <a:xfrm>
            <a:off x="819677" y="2747694"/>
            <a:ext cx="10227908" cy="2559530"/>
          </a:xfrm>
        </p:spPr>
        <p:txBody>
          <a:bodyPr>
            <a:normAutofit fontScale="90000"/>
          </a:bodyPr>
          <a:lstStyle/>
          <a:p>
            <a:pPr algn="ctr">
              <a:lnSpc>
                <a:spcPct val="200000"/>
              </a:lnSpc>
            </a:pPr>
            <a:r>
              <a:rPr lang="en-US" sz="2800" b="1" dirty="0"/>
              <a:t>THE FUTURE OF COMMERCIAL AND INVESTMENT DISPUTE RESOLUTION: THE MULTILATERAL INVESTMENT COURT v. INTERNATIONAL ARBITRATION</a:t>
            </a:r>
            <a:endParaRPr lang="en-US" sz="2800" dirty="0"/>
          </a:p>
        </p:txBody>
      </p:sp>
      <p:sp>
        <p:nvSpPr>
          <p:cNvPr id="3" name="Subtitle 2">
            <a:extLst>
              <a:ext uri="{FF2B5EF4-FFF2-40B4-BE49-F238E27FC236}">
                <a16:creationId xmlns:a16="http://schemas.microsoft.com/office/drawing/2014/main" id="{5E5C2A59-CD84-405F-8795-D1B4A0B31AC1}"/>
              </a:ext>
            </a:extLst>
          </p:cNvPr>
          <p:cNvSpPr>
            <a:spLocks noGrp="1"/>
          </p:cNvSpPr>
          <p:nvPr>
            <p:ph type="subTitle" idx="1"/>
          </p:nvPr>
        </p:nvSpPr>
        <p:spPr>
          <a:xfrm>
            <a:off x="6096000" y="5780753"/>
            <a:ext cx="4658711" cy="1011495"/>
          </a:xfrm>
        </p:spPr>
        <p:txBody>
          <a:bodyPr>
            <a:normAutofit/>
          </a:bodyPr>
          <a:lstStyle/>
          <a:p>
            <a:pPr algn="ctr"/>
            <a:r>
              <a:rPr lang="en-US" sz="1400" dirty="0">
                <a:solidFill>
                  <a:schemeClr val="tx1"/>
                </a:solidFill>
                <a:latin typeface="Bell MT" panose="02020503060305020303" pitchFamily="18" charset="0"/>
              </a:rPr>
              <a:t> </a:t>
            </a:r>
          </a:p>
          <a:p>
            <a:pPr algn="ctr"/>
            <a:r>
              <a:rPr lang="en-US" sz="1400" dirty="0">
                <a:solidFill>
                  <a:schemeClr val="tx1"/>
                </a:solidFill>
                <a:latin typeface="Bell MT" panose="02020503060305020303" pitchFamily="18" charset="0"/>
              </a:rPr>
              <a:t>DR. W. A MUTUBWA, OGW LL.D C.Arb FCIArb</a:t>
            </a:r>
          </a:p>
        </p:txBody>
      </p:sp>
      <p:pic>
        <p:nvPicPr>
          <p:cNvPr id="5" name="Picture 4">
            <a:extLst>
              <a:ext uri="{FF2B5EF4-FFF2-40B4-BE49-F238E27FC236}">
                <a16:creationId xmlns:a16="http://schemas.microsoft.com/office/drawing/2014/main" id="{0E48E5B4-7275-482B-80F7-EA672BB440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03835" y="6011644"/>
            <a:ext cx="1388165" cy="846355"/>
          </a:xfrm>
          <a:prstGeom prst="rect">
            <a:avLst/>
          </a:prstGeom>
        </p:spPr>
      </p:pic>
      <p:sp>
        <p:nvSpPr>
          <p:cNvPr id="4" name="TextBox 3">
            <a:extLst>
              <a:ext uri="{FF2B5EF4-FFF2-40B4-BE49-F238E27FC236}">
                <a16:creationId xmlns:a16="http://schemas.microsoft.com/office/drawing/2014/main" id="{F02A135D-483B-4FB9-97BA-A44646D70320}"/>
              </a:ext>
            </a:extLst>
          </p:cNvPr>
          <p:cNvSpPr txBox="1"/>
          <p:nvPr/>
        </p:nvSpPr>
        <p:spPr>
          <a:xfrm>
            <a:off x="1673677" y="484159"/>
            <a:ext cx="8156121" cy="954107"/>
          </a:xfrm>
          <a:prstGeom prst="rect">
            <a:avLst/>
          </a:prstGeom>
          <a:noFill/>
        </p:spPr>
        <p:txBody>
          <a:bodyPr wrap="square" rtlCol="0">
            <a:spAutoFit/>
          </a:bodyPr>
          <a:lstStyle/>
          <a:p>
            <a:pPr algn="ctr"/>
            <a:r>
              <a:rPr lang="en-US" sz="2800" b="1" dirty="0"/>
              <a:t>THE INAUGURAL JUSTICE JONNY HAVELOCK LECTURE</a:t>
            </a:r>
          </a:p>
        </p:txBody>
      </p:sp>
    </p:spTree>
    <p:extLst>
      <p:ext uri="{BB962C8B-B14F-4D97-AF65-F5344CB8AC3E}">
        <p14:creationId xmlns:p14="http://schemas.microsoft.com/office/powerpoint/2010/main" val="376447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E0E2-14B5-4708-979F-9ABADD71CFCC}"/>
              </a:ext>
            </a:extLst>
          </p:cNvPr>
          <p:cNvSpPr>
            <a:spLocks noGrp="1"/>
          </p:cNvSpPr>
          <p:nvPr>
            <p:ph type="title"/>
          </p:nvPr>
        </p:nvSpPr>
        <p:spPr>
          <a:xfrm>
            <a:off x="0" y="1"/>
            <a:ext cx="11287432" cy="696685"/>
          </a:xfrm>
        </p:spPr>
        <p:txBody>
          <a:bodyPr>
            <a:normAutofit fontScale="90000"/>
          </a:bodyPr>
          <a:lstStyle/>
          <a:p>
            <a:r>
              <a:rPr lang="en-US" sz="3200" b="1" dirty="0"/>
              <a:t>TRENDS IN ARBITRATION TODAY					     </a:t>
            </a:r>
          </a:p>
        </p:txBody>
      </p:sp>
      <p:sp>
        <p:nvSpPr>
          <p:cNvPr id="3" name="Content Placeholder 2">
            <a:extLst>
              <a:ext uri="{FF2B5EF4-FFF2-40B4-BE49-F238E27FC236}">
                <a16:creationId xmlns:a16="http://schemas.microsoft.com/office/drawing/2014/main" id="{DCFEB2F4-B9D9-4144-8C18-259B16696B9F}"/>
              </a:ext>
            </a:extLst>
          </p:cNvPr>
          <p:cNvSpPr>
            <a:spLocks noGrp="1"/>
          </p:cNvSpPr>
          <p:nvPr>
            <p:ph idx="1"/>
          </p:nvPr>
        </p:nvSpPr>
        <p:spPr>
          <a:xfrm>
            <a:off x="-2" y="696687"/>
            <a:ext cx="11287432" cy="6259926"/>
          </a:xfrm>
        </p:spPr>
        <p:txBody>
          <a:bodyPr>
            <a:noAutofit/>
          </a:bodyPr>
          <a:lstStyle/>
          <a:p>
            <a:pPr algn="just">
              <a:buFont typeface="Wingdings" panose="05000000000000000000" pitchFamily="2" charset="2"/>
              <a:buChar char="Ø"/>
            </a:pPr>
            <a:endParaRPr lang="en-US" b="1" dirty="0"/>
          </a:p>
          <a:p>
            <a:pPr algn="just">
              <a:buFont typeface="Wingdings" panose="05000000000000000000" pitchFamily="2" charset="2"/>
              <a:buChar char="Ø"/>
            </a:pPr>
            <a:r>
              <a:rPr lang="en-US" b="1" dirty="0"/>
              <a:t>Technological advancements - </a:t>
            </a:r>
            <a:r>
              <a:rPr lang="en-US" dirty="0"/>
              <a:t>Technology has not only affected business realties but also continues to impact on the type disputes that will be resolved as well as the way dispute resolution will conducted. The COVID 19 Pandemic for instance necessitated us to rethink our commercial justice systems to embrace technology by adapting to virtual proceedings, e-discovery tools and document management systems. Disruptive technologies such as Generative Artificial Intelligence (AI), and machine learning technologies also continue push the limits of dispute resolution as we know it. The adoption of digital currencies across different jurisdictions, smart contracts and distributed ledger technology will enable digital trade in every imaginable economic sector. In essence this will disrupt not only discovery of evidence in dispute resolution but also the need for special expertise and understanding in all these technologies to be able to deliver justice accordingly. </a:t>
            </a:r>
          </a:p>
          <a:p>
            <a:pPr marL="0" indent="0" algn="just">
              <a:buNone/>
            </a:pPr>
            <a:endParaRPr lang="en-US" dirty="0"/>
          </a:p>
          <a:p>
            <a:pPr algn="just">
              <a:buFont typeface="Wingdings" panose="05000000000000000000" pitchFamily="2" charset="2"/>
              <a:buChar char="Ø"/>
            </a:pPr>
            <a:r>
              <a:rPr lang="en-US" b="1" dirty="0"/>
              <a:t>Third Party Funding - </a:t>
            </a:r>
            <a:r>
              <a:rPr lang="en-US" dirty="0"/>
              <a:t>The cost implications of international arbitration have seen the adoption of third-party funding (TPF). Not only have rules been enacted to adapt thereto but there is increasing need for due diligence on funders, party representatives as well as arbitrators in order to reduce conflicts of interest as well as maintain ethical purity of arbitration are some of the emerging concerns and trends. Moreover, the need for skilled negotiation of funding agreements to ensure maximum protection and benefit has also been on the rise. The ability to therefore navigate the challenges posed by TPF in arbitration will in a way demonstrate whether arbitration rises to the challenge and maintains its credibility. </a:t>
            </a:r>
          </a:p>
          <a:p>
            <a:pPr marL="0" indent="0" algn="just">
              <a:buNone/>
            </a:pPr>
            <a:endParaRPr lang="en-US" dirty="0"/>
          </a:p>
          <a:p>
            <a:pPr algn="just">
              <a:buFont typeface="Wingdings" panose="05000000000000000000" pitchFamily="2" charset="2"/>
              <a:buChar char="Ø"/>
            </a:pPr>
            <a:endParaRPr lang="en-US" b="1" dirty="0">
              <a:latin typeface="Bell MT" panose="02020503060305020303" pitchFamily="18" charset="0"/>
            </a:endParaRPr>
          </a:p>
          <a:p>
            <a:pPr algn="just">
              <a:buFont typeface="Wingdings" panose="05000000000000000000" pitchFamily="2" charset="2"/>
              <a:buChar char="Ø"/>
            </a:pPr>
            <a:endParaRPr lang="en-US" dirty="0"/>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0286" y="6359577"/>
            <a:ext cx="837144" cy="498421"/>
          </a:xfrm>
          <a:prstGeom prst="rect">
            <a:avLst/>
          </a:prstGeom>
        </p:spPr>
      </p:pic>
    </p:spTree>
    <p:extLst>
      <p:ext uri="{BB962C8B-B14F-4D97-AF65-F5344CB8AC3E}">
        <p14:creationId xmlns:p14="http://schemas.microsoft.com/office/powerpoint/2010/main" val="2966735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EB2F4-B9D9-4144-8C18-259B16696B9F}"/>
              </a:ext>
            </a:extLst>
          </p:cNvPr>
          <p:cNvSpPr>
            <a:spLocks noGrp="1"/>
          </p:cNvSpPr>
          <p:nvPr>
            <p:ph idx="1"/>
          </p:nvPr>
        </p:nvSpPr>
        <p:spPr>
          <a:xfrm>
            <a:off x="1" y="763675"/>
            <a:ext cx="11060263" cy="6094325"/>
          </a:xfrm>
        </p:spPr>
        <p:txBody>
          <a:bodyPr>
            <a:noAutofit/>
          </a:bodyPr>
          <a:lstStyle/>
          <a:p>
            <a:pPr algn="just">
              <a:buFont typeface="Wingdings" panose="05000000000000000000" pitchFamily="2" charset="2"/>
              <a:buChar char="Ø"/>
            </a:pPr>
            <a:r>
              <a:rPr lang="en-US" b="1" dirty="0"/>
              <a:t>ESG - </a:t>
            </a:r>
            <a:r>
              <a:rPr lang="en-US" dirty="0"/>
              <a:t>Environmental, social, and governance (ESG) factors are also gaining importance in international arbitration. Legal professionals as well as arbitration practitioners must now understand ESG principles and compliance requirements to address these factors effectively in dispute resolution processes.</a:t>
            </a:r>
          </a:p>
          <a:p>
            <a:pPr marL="0" indent="0" algn="just">
              <a:buNone/>
            </a:pPr>
            <a:endParaRPr lang="en-US" dirty="0"/>
          </a:p>
          <a:p>
            <a:pPr algn="just">
              <a:buFont typeface="Wingdings" panose="05000000000000000000" pitchFamily="2" charset="2"/>
              <a:buChar char="Ø"/>
            </a:pPr>
            <a:r>
              <a:rPr lang="en-US" dirty="0"/>
              <a:t>Soft skills such as negotiation, mediation, communication, persuasion, cultural sensitivity, and emotional intelligence are now essential for navigating the complexities of international disputes therefore demonstrating the dynamic environment of dispute resolution as it is now and the foreseeable future. </a:t>
            </a:r>
          </a:p>
          <a:p>
            <a:pPr marL="0" indent="0" algn="just">
              <a:buNone/>
            </a:pPr>
            <a:endParaRPr lang="en-US" dirty="0"/>
          </a:p>
          <a:p>
            <a:pPr algn="just">
              <a:buFont typeface="Wingdings" panose="05000000000000000000" pitchFamily="2" charset="2"/>
              <a:buChar char="Ø"/>
            </a:pPr>
            <a:r>
              <a:rPr lang="en-US" dirty="0"/>
              <a:t>There is also the continuing competition between states to become more attractive dispute resolution jurisdictions. This competition often cited as the “battle of the seats” has seen countries modernize their arbitration laws to respond to some or all the foregoing trends. Moreover, more arbitration centres have been established as the number of disputes continue to rise. The future of arbitration in this respect therefore presents another opportunity for continued collaborations between practitioners, the business community and governments in order to succeed and the prize will therefore likely go those that are likely to adapt fast and appropriately.  </a:t>
            </a:r>
          </a:p>
          <a:p>
            <a:pPr marL="0" indent="0" algn="just">
              <a:buNone/>
            </a:pPr>
            <a:endParaRPr lang="en-US" dirty="0"/>
          </a:p>
          <a:p>
            <a:pPr algn="just">
              <a:buFont typeface="Wingdings" panose="05000000000000000000" pitchFamily="2" charset="2"/>
              <a:buChar char="v"/>
            </a:pPr>
            <a:endParaRPr lang="en-US" dirty="0"/>
          </a:p>
          <a:p>
            <a:pPr algn="just">
              <a:buFont typeface="Wingdings" panose="05000000000000000000" pitchFamily="2" charset="2"/>
              <a:buChar char="v"/>
            </a:pPr>
            <a:endParaRPr lang="en-US" dirty="0"/>
          </a:p>
          <a:p>
            <a:pPr algn="just">
              <a:buFont typeface="Wingdings" panose="05000000000000000000" pitchFamily="2" charset="2"/>
              <a:buChar char="v"/>
            </a:pPr>
            <a:endParaRPr lang="en-US" dirty="0"/>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0424" y="6425151"/>
            <a:ext cx="727006" cy="432847"/>
          </a:xfrm>
          <a:prstGeom prst="rect">
            <a:avLst/>
          </a:prstGeom>
        </p:spPr>
      </p:pic>
    </p:spTree>
    <p:extLst>
      <p:ext uri="{BB962C8B-B14F-4D97-AF65-F5344CB8AC3E}">
        <p14:creationId xmlns:p14="http://schemas.microsoft.com/office/powerpoint/2010/main" val="2404080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EB2F4-B9D9-4144-8C18-259B16696B9F}"/>
              </a:ext>
            </a:extLst>
          </p:cNvPr>
          <p:cNvSpPr>
            <a:spLocks noGrp="1"/>
          </p:cNvSpPr>
          <p:nvPr>
            <p:ph idx="1"/>
          </p:nvPr>
        </p:nvSpPr>
        <p:spPr>
          <a:xfrm>
            <a:off x="0" y="89647"/>
            <a:ext cx="11287432" cy="6158753"/>
          </a:xfrm>
        </p:spPr>
        <p:txBody>
          <a:bodyPr>
            <a:noAutofit/>
          </a:bodyPr>
          <a:lstStyle/>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r>
              <a:rPr lang="en-US" sz="2000" dirty="0"/>
              <a:t>Finally, the unity of courts and arbitral tribunals/arbitrators has never been as important as it is now looking into the future. The unity of Courts and arbitral tribunals plays a crucial role in promoting arbitration in an evolving world and navigating challenges. Courts and arbitral tribunals work together to ensure not only the effectiveness and enforceability of arbitration agreements and awards but also credibility of the whole system. Creating and ensuring an enabling judicial system will contribute to the efficiency of the arbitral process both before, during and after arbitrations. </a:t>
            </a:r>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3858" y="6510551"/>
            <a:ext cx="583571" cy="347448"/>
          </a:xfrm>
          <a:prstGeom prst="rect">
            <a:avLst/>
          </a:prstGeom>
        </p:spPr>
      </p:pic>
    </p:spTree>
    <p:extLst>
      <p:ext uri="{BB962C8B-B14F-4D97-AF65-F5344CB8AC3E}">
        <p14:creationId xmlns:p14="http://schemas.microsoft.com/office/powerpoint/2010/main" val="145455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E0E2-14B5-4708-979F-9ABADD71CFCC}"/>
              </a:ext>
            </a:extLst>
          </p:cNvPr>
          <p:cNvSpPr>
            <a:spLocks noGrp="1"/>
          </p:cNvSpPr>
          <p:nvPr>
            <p:ph type="title"/>
          </p:nvPr>
        </p:nvSpPr>
        <p:spPr>
          <a:xfrm>
            <a:off x="556662" y="1438912"/>
            <a:ext cx="10301837" cy="3696423"/>
          </a:xfrm>
        </p:spPr>
        <p:txBody>
          <a:bodyPr>
            <a:normAutofit fontScale="90000"/>
          </a:bodyPr>
          <a:lstStyle/>
          <a:p>
            <a:pPr marL="457200" indent="-457200">
              <a:buFont typeface="Arial" panose="020B0604020202020204" pitchFamily="34" charset="0"/>
              <a:buChar char="•"/>
            </a:pPr>
            <a:r>
              <a:rPr lang="en-US" sz="2800" dirty="0"/>
              <a:t>The foregoing trends highlight some of the current issues that international arbitration has to contend with besides the shortcomings of investor-state arbitration. In essence, the future of international arbitration remains promising as long as we remain vigilant to current trends and challenges and demonstrate the willingness to adapt. Various interventions have been made in this regard as highlighted below;</a:t>
            </a:r>
            <a:br>
              <a:rPr lang="en-US" sz="2800" dirty="0"/>
            </a:br>
            <a:br>
              <a:rPr lang="en-US" sz="2800" dirty="0"/>
            </a:br>
            <a:r>
              <a:rPr lang="en-US" sz="2800" dirty="0"/>
              <a:t> </a:t>
            </a:r>
            <a:br>
              <a:rPr lang="en-US" sz="2800" dirty="0"/>
            </a:br>
            <a:r>
              <a:rPr lang="en-US" sz="2800" dirty="0"/>
              <a:t> </a:t>
            </a:r>
            <a:br>
              <a:rPr lang="en-US" sz="2800" dirty="0"/>
            </a:br>
            <a:endParaRPr lang="en-US" sz="2800" b="1" dirty="0"/>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980" y="6198047"/>
            <a:ext cx="1108450" cy="659952"/>
          </a:xfrm>
          <a:prstGeom prst="rect">
            <a:avLst/>
          </a:prstGeom>
        </p:spPr>
      </p:pic>
      <p:sp>
        <p:nvSpPr>
          <p:cNvPr id="5" name="TextBox 4">
            <a:extLst>
              <a:ext uri="{FF2B5EF4-FFF2-40B4-BE49-F238E27FC236}">
                <a16:creationId xmlns:a16="http://schemas.microsoft.com/office/drawing/2014/main" id="{B0375ADE-A7A7-4A47-B84E-8F1E1447FC20}"/>
              </a:ext>
            </a:extLst>
          </p:cNvPr>
          <p:cNvSpPr txBox="1"/>
          <p:nvPr/>
        </p:nvSpPr>
        <p:spPr>
          <a:xfrm>
            <a:off x="1371599" y="669471"/>
            <a:ext cx="9486899" cy="769441"/>
          </a:xfrm>
          <a:prstGeom prst="rect">
            <a:avLst/>
          </a:prstGeom>
          <a:noFill/>
        </p:spPr>
        <p:txBody>
          <a:bodyPr wrap="square" rtlCol="0">
            <a:spAutoFit/>
          </a:bodyPr>
          <a:lstStyle/>
          <a:p>
            <a:r>
              <a:rPr lang="en-US" sz="4400" b="1" dirty="0"/>
              <a:t>EMERGING INTERVENTIONS</a:t>
            </a:r>
            <a:endParaRPr lang="en-US" sz="4400" dirty="0"/>
          </a:p>
        </p:txBody>
      </p:sp>
    </p:spTree>
    <p:extLst>
      <p:ext uri="{BB962C8B-B14F-4D97-AF65-F5344CB8AC3E}">
        <p14:creationId xmlns:p14="http://schemas.microsoft.com/office/powerpoint/2010/main" val="3146063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5E7FE5-95F5-4EE1-9864-21135966E735}"/>
              </a:ext>
            </a:extLst>
          </p:cNvPr>
          <p:cNvSpPr txBox="1"/>
          <p:nvPr/>
        </p:nvSpPr>
        <p:spPr>
          <a:xfrm>
            <a:off x="465364" y="0"/>
            <a:ext cx="10793186" cy="6740307"/>
          </a:xfrm>
          <a:prstGeom prst="rect">
            <a:avLst/>
          </a:prstGeom>
          <a:noFill/>
        </p:spPr>
        <p:txBody>
          <a:bodyPr wrap="square" rtlCol="0">
            <a:spAutoFit/>
          </a:bodyPr>
          <a:lstStyle/>
          <a:p>
            <a:pPr marL="342900" indent="-342900">
              <a:buAutoNum type="arabicPeriod"/>
            </a:pPr>
            <a:r>
              <a:rPr lang="en-US" b="1" dirty="0"/>
              <a:t>LEGISLATION – </a:t>
            </a:r>
            <a:r>
              <a:rPr lang="en-US" dirty="0"/>
              <a:t>Through legislative measures, jurisdictions have been able to navigate some of the challenges and trends highlighted in order to adapt. </a:t>
            </a:r>
          </a:p>
          <a:p>
            <a:pPr marL="1200150" lvl="2" indent="-285750">
              <a:buFont typeface="Arial" panose="020B0604020202020204" pitchFamily="34" charset="0"/>
              <a:buChar char="•"/>
            </a:pPr>
            <a:r>
              <a:rPr lang="en-US" dirty="0"/>
              <a:t>Departure from cut-and-paste approach of the UNCITRAL Model. Countries are customizing provisions to suit their situations. </a:t>
            </a:r>
            <a:r>
              <a:rPr lang="en-US" b="1" i="1" dirty="0" err="1"/>
              <a:t>E.g</a:t>
            </a:r>
            <a:r>
              <a:rPr lang="en-US" b="1" i="1" dirty="0"/>
              <a:t> Tanzania’s Permanent Sovereignty Act</a:t>
            </a:r>
            <a:r>
              <a:rPr lang="en-US" dirty="0"/>
              <a:t> returns adjudication of disputes involving Tanzania’s natural resources to Tanzania. </a:t>
            </a:r>
            <a:r>
              <a:rPr lang="en-US" b="1" i="1" dirty="0"/>
              <a:t>South Africa </a:t>
            </a:r>
            <a:r>
              <a:rPr lang="en-US" dirty="0"/>
              <a:t>has resorted to domestic arbitrations of all disputes moving away from ISDS. </a:t>
            </a:r>
            <a:r>
              <a:rPr lang="en-US" b="1" i="1" dirty="0"/>
              <a:t>Nigeria’s Arbitration and Mediation Act of 2023 </a:t>
            </a:r>
            <a:r>
              <a:rPr lang="en-US" dirty="0"/>
              <a:t>has established a legal framework that enhances the transparency, speed, autonomy, and enforceability of arbitral awards and mediation settlement agreements while also proving for regulation of third party funding. It has also limited court intervention by creating an Award Review Tribunal which has been hailed as preserving the tenets of arbitration. </a:t>
            </a:r>
            <a:r>
              <a:rPr lang="en-US" b="1" i="1" dirty="0"/>
              <a:t>The Sierra Leone Arbitration Act, 2022 </a:t>
            </a:r>
            <a:r>
              <a:rPr lang="en-US" dirty="0"/>
              <a:t>entails extensive provisions on the jurisdiction of the arbitral tribunal, appointment of emergency arbitrators and interim measures and modern elements of international arbitration like </a:t>
            </a:r>
            <a:r>
              <a:rPr lang="en-US" b="1" dirty="0"/>
              <a:t>Third Party Funding.</a:t>
            </a:r>
          </a:p>
          <a:p>
            <a:pPr marL="1200150" lvl="2" indent="-285750">
              <a:buFont typeface="Arial" panose="020B0604020202020204" pitchFamily="34" charset="0"/>
              <a:buChar char="•"/>
            </a:pPr>
            <a:r>
              <a:rPr lang="en-US" b="1" dirty="0"/>
              <a:t>AfCFTA/ PAIC – </a:t>
            </a:r>
            <a:r>
              <a:rPr lang="en-US" dirty="0"/>
              <a:t>The PAIC draft provides for an arbitration mechanism to be conducted at any established African public or alternative dispute resolution center if member states agree to. </a:t>
            </a:r>
          </a:p>
          <a:p>
            <a:pPr lvl="2"/>
            <a:r>
              <a:rPr lang="en-US" b="1" dirty="0"/>
              <a:t>UNCITRAL WORKING GROUPS – </a:t>
            </a:r>
            <a:r>
              <a:rPr lang="en-US" dirty="0"/>
              <a:t>Various groups have undertaken substantive preparatory work on topics on UNCITRAL's work program such as costs of arbitration, virtual proceedings, third party funding in international arbitration, issues of calculation and assessment of damages </a:t>
            </a:r>
            <a:r>
              <a:rPr lang="en-US" dirty="0" err="1"/>
              <a:t>etc</a:t>
            </a:r>
            <a:r>
              <a:rPr lang="en-US" dirty="0"/>
              <a:t> </a:t>
            </a:r>
          </a:p>
          <a:p>
            <a:pPr lvl="2"/>
            <a:endParaRPr lang="en-US" b="1" dirty="0"/>
          </a:p>
          <a:p>
            <a:pPr lvl="2"/>
            <a:endParaRPr lang="en-US" dirty="0"/>
          </a:p>
        </p:txBody>
      </p:sp>
    </p:spTree>
    <p:extLst>
      <p:ext uri="{BB962C8B-B14F-4D97-AF65-F5344CB8AC3E}">
        <p14:creationId xmlns:p14="http://schemas.microsoft.com/office/powerpoint/2010/main" val="3278231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C72AC3-B93E-4ECE-A63D-FEDEA692E1DC}"/>
              </a:ext>
            </a:extLst>
          </p:cNvPr>
          <p:cNvSpPr txBox="1"/>
          <p:nvPr/>
        </p:nvSpPr>
        <p:spPr>
          <a:xfrm>
            <a:off x="563337" y="440871"/>
            <a:ext cx="10401300" cy="4247317"/>
          </a:xfrm>
          <a:prstGeom prst="rect">
            <a:avLst/>
          </a:prstGeom>
          <a:noFill/>
        </p:spPr>
        <p:txBody>
          <a:bodyPr wrap="square" rtlCol="0">
            <a:spAutoFit/>
          </a:bodyPr>
          <a:lstStyle/>
          <a:p>
            <a:endParaRPr lang="en-US" b="1" dirty="0"/>
          </a:p>
          <a:p>
            <a:endParaRPr lang="en-US" b="1" dirty="0"/>
          </a:p>
          <a:p>
            <a:r>
              <a:rPr lang="en-US" b="1" dirty="0"/>
              <a:t>ICSID Rules 2022 </a:t>
            </a:r>
            <a:r>
              <a:rPr lang="en-US" dirty="0"/>
              <a:t>– Came to force on 1</a:t>
            </a:r>
            <a:r>
              <a:rPr lang="en-US" baseline="30000" dirty="0"/>
              <a:t>st</a:t>
            </a:r>
            <a:r>
              <a:rPr lang="en-US" dirty="0"/>
              <a:t> July, 2022 bringing with them among others provisions relating to public hearings and disclosure of third party funding arrangements. The rules are designed to make the administration of ICSID cases more efficient and transparent and therefore somehow dispel some of the problems ailing ISDS.</a:t>
            </a:r>
            <a:br>
              <a:rPr lang="en-US" dirty="0"/>
            </a:br>
            <a:endParaRPr lang="en-US" dirty="0"/>
          </a:p>
          <a:p>
            <a:endParaRPr lang="en-US" b="1" dirty="0"/>
          </a:p>
          <a:p>
            <a:endParaRPr lang="en-US" b="1" dirty="0"/>
          </a:p>
          <a:p>
            <a:endParaRPr lang="en-US" b="1" dirty="0"/>
          </a:p>
          <a:p>
            <a:r>
              <a:rPr lang="en-US" b="1" dirty="0"/>
              <a:t>Increased Diversity in international arbitration</a:t>
            </a:r>
            <a:r>
              <a:rPr lang="en-US" dirty="0"/>
              <a:t> – Statistics show that in the five years from 2015 to 2021, the proportion of women appointed as arbitrator almost doubled, from 12.6% to 26.1%. (The ICCA Taskforce Report 2020). </a:t>
            </a:r>
          </a:p>
          <a:p>
            <a:r>
              <a:rPr lang="en-US" dirty="0"/>
              <a:t>There are deliberate efforts and interventions to ethnic and cultural diversity through various policies and initiatives.</a:t>
            </a:r>
          </a:p>
        </p:txBody>
      </p:sp>
    </p:spTree>
    <p:extLst>
      <p:ext uri="{BB962C8B-B14F-4D97-AF65-F5344CB8AC3E}">
        <p14:creationId xmlns:p14="http://schemas.microsoft.com/office/powerpoint/2010/main" val="4255843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5C5CE-EFD0-4F62-8410-DD84B790D1CF}"/>
              </a:ext>
            </a:extLst>
          </p:cNvPr>
          <p:cNvSpPr>
            <a:spLocks noGrp="1"/>
          </p:cNvSpPr>
          <p:nvPr>
            <p:ph type="title"/>
          </p:nvPr>
        </p:nvSpPr>
        <p:spPr>
          <a:xfrm>
            <a:off x="538843" y="285750"/>
            <a:ext cx="10141349" cy="6057900"/>
          </a:xfrm>
        </p:spPr>
        <p:txBody>
          <a:bodyPr>
            <a:normAutofit fontScale="90000"/>
          </a:bodyPr>
          <a:lstStyle/>
          <a:p>
            <a:pPr algn="just"/>
            <a:r>
              <a:rPr lang="en-US" sz="2800" b="1" dirty="0"/>
              <a:t>CONCLUSION</a:t>
            </a:r>
            <a:br>
              <a:rPr lang="en-US" sz="2800" dirty="0"/>
            </a:br>
            <a:r>
              <a:rPr lang="en-US" sz="2800" dirty="0"/>
              <a:t>Ultimately, the future of international investment dispute resolution may involve a combination of these mechanisms or other innovative solutions. Nations must carefully weigh the merits and demerits of each approach based on their specific needs and priorities. The dialogue surrounding these mechanisms reflects a transitional phase in international investment law where balancing state sovereignty with investor confidence is crucial for global economic progress. </a:t>
            </a:r>
            <a:br>
              <a:rPr lang="en-US" sz="2800" dirty="0"/>
            </a:br>
            <a:br>
              <a:rPr lang="en-US" sz="2800" dirty="0"/>
            </a:br>
            <a:r>
              <a:rPr lang="en-US" sz="2800" dirty="0"/>
              <a:t>Moreover, there are significant gains to be made for the jurisdiction and practitioner that adapts to the current trends in international arbitration. There is therefore need to strategically position international commercial and investment arbitration to respond adequately to rising criticisms and trends in order to deliver justice in a timely, efficient and acceptable manner. </a:t>
            </a:r>
            <a:br>
              <a:rPr lang="en-US" sz="2800" dirty="0"/>
            </a:br>
            <a:endParaRPr lang="en-US" sz="2800" dirty="0"/>
          </a:p>
        </p:txBody>
      </p:sp>
    </p:spTree>
    <p:extLst>
      <p:ext uri="{BB962C8B-B14F-4D97-AF65-F5344CB8AC3E}">
        <p14:creationId xmlns:p14="http://schemas.microsoft.com/office/powerpoint/2010/main" val="172178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2CE65-D39E-4073-846B-88C791D85428}"/>
              </a:ext>
            </a:extLst>
          </p:cNvPr>
          <p:cNvSpPr>
            <a:spLocks noGrp="1"/>
          </p:cNvSpPr>
          <p:nvPr>
            <p:ph idx="1"/>
          </p:nvPr>
        </p:nvSpPr>
        <p:spPr>
          <a:xfrm>
            <a:off x="0" y="228600"/>
            <a:ext cx="11267767" cy="6066063"/>
          </a:xfrm>
        </p:spPr>
        <p:txBody>
          <a:bodyPr>
            <a:noAutofit/>
          </a:bodyPr>
          <a:lstStyle/>
          <a:p>
            <a:pPr marL="0" indent="0" algn="just">
              <a:buNone/>
            </a:pPr>
            <a:r>
              <a:rPr lang="en-US" sz="2400" b="1" dirty="0">
                <a:latin typeface="Bell MT" panose="02020503060305020303" pitchFamily="18" charset="0"/>
              </a:rPr>
              <a:t>INTRODUCTION</a:t>
            </a:r>
          </a:p>
          <a:p>
            <a:pPr algn="just"/>
            <a:r>
              <a:rPr lang="en-US" sz="2400" dirty="0"/>
              <a:t>In the recent past, the international dispute resolution system has come under scrutiny and criticism. The challenges reflected upon have been a necessary shock to the system, forcing us to reflect on the place and efficiency of international arbitration as we chart the way forward. The future of international commercial and investment dispute resolution is therefore a topic of ongoing debate and evolution. </a:t>
            </a:r>
            <a:endParaRPr lang="en-US" sz="2400" b="1" dirty="0">
              <a:latin typeface="Bell MT" panose="02020503060305020303" pitchFamily="18" charset="0"/>
            </a:endParaRPr>
          </a:p>
          <a:p>
            <a:pPr algn="just"/>
            <a:r>
              <a:rPr lang="en-US" sz="2400" dirty="0">
                <a:latin typeface="Bell MT" panose="02020503060305020303" pitchFamily="18" charset="0"/>
              </a:rPr>
              <a:t>According to various reports published by established institutions and organizations, international arbitration remains the go to mode of dispute resolution for commercial disputes. Major arbitration institutions such as the LCIA, SIAC, HKIAC, ICC and CIARB have recorded increases in the number of cases under their administration. There has also been remarkable and robust jurisprudence on arbitration showing a strong support from the judiciaries round the world. </a:t>
            </a:r>
          </a:p>
          <a:p>
            <a:pPr algn="just"/>
            <a:r>
              <a:rPr lang="en-US" sz="2400" dirty="0">
                <a:latin typeface="Bell MT" panose="02020503060305020303" pitchFamily="18" charset="0"/>
              </a:rPr>
              <a:t>While these reports highlight the continued popularity of international arbitration, they also highlight the challenges that face the practice such as costs, time and confidentiality in arbitrations involving states and state departments. </a:t>
            </a:r>
            <a:endParaRPr lang="en-US" sz="2400" dirty="0"/>
          </a:p>
        </p:txBody>
      </p:sp>
      <p:pic>
        <p:nvPicPr>
          <p:cNvPr id="4" name="Picture 3">
            <a:extLst>
              <a:ext uri="{FF2B5EF4-FFF2-40B4-BE49-F238E27FC236}">
                <a16:creationId xmlns:a16="http://schemas.microsoft.com/office/drawing/2014/main" id="{1A522EA1-A3FC-4A2B-B08A-E2376A564B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4284" y="5760347"/>
            <a:ext cx="1843483" cy="1097653"/>
          </a:xfrm>
          <a:prstGeom prst="rect">
            <a:avLst/>
          </a:prstGeom>
        </p:spPr>
      </p:pic>
    </p:spTree>
    <p:extLst>
      <p:ext uri="{BB962C8B-B14F-4D97-AF65-F5344CB8AC3E}">
        <p14:creationId xmlns:p14="http://schemas.microsoft.com/office/powerpoint/2010/main" val="386649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8DD6B0-F61D-4911-8B90-1BB3CFA713A7}"/>
              </a:ext>
            </a:extLst>
          </p:cNvPr>
          <p:cNvSpPr>
            <a:spLocks noGrp="1"/>
          </p:cNvSpPr>
          <p:nvPr>
            <p:ph idx="1"/>
          </p:nvPr>
        </p:nvSpPr>
        <p:spPr>
          <a:xfrm>
            <a:off x="163286" y="155122"/>
            <a:ext cx="9693946" cy="6025016"/>
          </a:xfrm>
        </p:spPr>
        <p:txBody>
          <a:bodyPr/>
          <a:lstStyle/>
          <a:p>
            <a:r>
              <a:rPr lang="en-US" dirty="0"/>
              <a:t>The Lord Chief Justice of England and Wales, Lord Thomas in 2016 noted that arbitration faces three problems: </a:t>
            </a:r>
            <a:r>
              <a:rPr lang="en-US" i="1" dirty="0"/>
              <a:t>first,</a:t>
            </a:r>
            <a:r>
              <a:rPr lang="en-US" dirty="0"/>
              <a:t> the limitation of appeals to courts on arbitral decisions is unduly severe, </a:t>
            </a:r>
            <a:r>
              <a:rPr lang="en-US" i="1" dirty="0"/>
              <a:t>secondly </a:t>
            </a:r>
            <a:r>
              <a:rPr lang="en-US" dirty="0"/>
              <a:t>that unreported arbitral awards create uncertainty in law as common law is largely dependent on precedent and </a:t>
            </a:r>
            <a:r>
              <a:rPr lang="en-US" i="1" dirty="0"/>
              <a:t>finally </a:t>
            </a:r>
            <a:r>
              <a:rPr lang="en-US" dirty="0"/>
              <a:t>that more commercial cases should therefore be allowed to go to court and openly decided. </a:t>
            </a:r>
          </a:p>
          <a:p>
            <a:endParaRPr lang="en-US" i="1" dirty="0"/>
          </a:p>
          <a:p>
            <a:r>
              <a:rPr lang="en-US" dirty="0"/>
              <a:t>The foregoing and more challenges continue to ignite the discussions around the future of international arbitration more specifically around ISDS. Concerns on ISDS have been raised regarding issues such as consistency in arbitral decisions, arbitrator impartiality, lengthy proceedings, and potential bias towards investors especially in ISDS. Moreover, confidentiality of arbitration has been under siege in cases involving states with public interest militating in favour of publicity as highlighted in the case of </a:t>
            </a:r>
            <a:r>
              <a:rPr lang="en-US" b="1" i="1" dirty="0"/>
              <a:t>Nigeria v. P&amp;ID </a:t>
            </a:r>
            <a:r>
              <a:rPr lang="en-US" dirty="0"/>
              <a:t>by Justice Knowles. </a:t>
            </a:r>
          </a:p>
          <a:p>
            <a:r>
              <a:rPr lang="en-US" dirty="0"/>
              <a:t>Viable alternative options continue to be explored under different auspices and the MIC has been touted in this respect in order to address some of arbitration’s shortcomings. </a:t>
            </a:r>
          </a:p>
          <a:p>
            <a:endParaRPr lang="en-US" dirty="0"/>
          </a:p>
        </p:txBody>
      </p:sp>
    </p:spTree>
    <p:extLst>
      <p:ext uri="{BB962C8B-B14F-4D97-AF65-F5344CB8AC3E}">
        <p14:creationId xmlns:p14="http://schemas.microsoft.com/office/powerpoint/2010/main" val="358194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F8C65D-10B2-471D-A8E1-35A7FBCE705B}"/>
              </a:ext>
            </a:extLst>
          </p:cNvPr>
          <p:cNvSpPr>
            <a:spLocks noGrp="1"/>
          </p:cNvSpPr>
          <p:nvPr>
            <p:ph idx="1"/>
          </p:nvPr>
        </p:nvSpPr>
        <p:spPr>
          <a:xfrm>
            <a:off x="253093" y="685800"/>
            <a:ext cx="10330240" cy="5486400"/>
          </a:xfrm>
        </p:spPr>
        <p:txBody>
          <a:bodyPr/>
          <a:lstStyle/>
          <a:p>
            <a:pPr marL="0" indent="0">
              <a:buNone/>
            </a:pPr>
            <a:r>
              <a:rPr lang="en-US" b="1" dirty="0"/>
              <a:t>What is the MIC?</a:t>
            </a:r>
            <a:endParaRPr lang="en-US" dirty="0"/>
          </a:p>
          <a:p>
            <a:pPr algn="just"/>
            <a:r>
              <a:rPr lang="en-US" dirty="0"/>
              <a:t>The MIC is the EU’s brainchild introduced during the UNCITRAL’s Working Group III discussions. The EU’s objective in suggesting the creation the Multilateral Investment Court is to replace the bilateral investment court systems included in its trade and investment agreements. </a:t>
            </a:r>
          </a:p>
          <a:p>
            <a:pPr marL="0" indent="0" algn="just">
              <a:buNone/>
            </a:pPr>
            <a:endParaRPr lang="en-US" dirty="0"/>
          </a:p>
          <a:p>
            <a:pPr algn="just"/>
            <a:r>
              <a:rPr lang="en-US" dirty="0"/>
              <a:t>The Multilateral Investment Court would be a permanent multilateral court established to decide investment disputes. It aims to depart from the traditional investor-to-state dispute settlement (ISDS) system based on ad hoc commercial arbitration by incorporating features of both domestic and international courts into investment adjudication. The key aspects of the Multilateral Investment Court include having a first instance tribunal, an appeal tribunal, tenured and highly qualified judges adhering to strict ethical standards, a dedicated secretariat, transparency in operations, ruling on disputes under existing and future investment treaties, enforcing decisions effectively, and preventing disputing parties from selecting judges for their case.</a:t>
            </a:r>
          </a:p>
          <a:p>
            <a:pPr marL="0" indent="0">
              <a:buNone/>
            </a:pPr>
            <a:endParaRPr lang="en-US" dirty="0"/>
          </a:p>
          <a:p>
            <a:endParaRPr lang="en-US" dirty="0"/>
          </a:p>
        </p:txBody>
      </p:sp>
    </p:spTree>
    <p:extLst>
      <p:ext uri="{BB962C8B-B14F-4D97-AF65-F5344CB8AC3E}">
        <p14:creationId xmlns:p14="http://schemas.microsoft.com/office/powerpoint/2010/main" val="312768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0B82-6195-4329-A652-178BBC1ECAD5}"/>
              </a:ext>
            </a:extLst>
          </p:cNvPr>
          <p:cNvSpPr>
            <a:spLocks noGrp="1"/>
          </p:cNvSpPr>
          <p:nvPr>
            <p:ph type="title"/>
          </p:nvPr>
        </p:nvSpPr>
        <p:spPr>
          <a:xfrm>
            <a:off x="0" y="389964"/>
            <a:ext cx="10954512" cy="779929"/>
          </a:xfrm>
        </p:spPr>
        <p:txBody>
          <a:bodyPr>
            <a:noAutofit/>
          </a:bodyPr>
          <a:lstStyle/>
          <a:p>
            <a:r>
              <a:rPr lang="en-US" sz="2400" b="1" dirty="0"/>
              <a:t>Advantages of the MIC over International Investment Arbitration</a:t>
            </a:r>
            <a:br>
              <a:rPr lang="en-US" sz="2400" dirty="0"/>
            </a:br>
            <a:endParaRPr lang="en-US" sz="2400" b="1" dirty="0">
              <a:latin typeface="Bell MT" panose="02020503060305020303" pitchFamily="18" charset="0"/>
            </a:endParaRPr>
          </a:p>
        </p:txBody>
      </p:sp>
      <p:sp>
        <p:nvSpPr>
          <p:cNvPr id="3" name="Content Placeholder 2">
            <a:extLst>
              <a:ext uri="{FF2B5EF4-FFF2-40B4-BE49-F238E27FC236}">
                <a16:creationId xmlns:a16="http://schemas.microsoft.com/office/drawing/2014/main" id="{5452CE65-D39E-4073-846B-88C791D85428}"/>
              </a:ext>
            </a:extLst>
          </p:cNvPr>
          <p:cNvSpPr>
            <a:spLocks noGrp="1"/>
          </p:cNvSpPr>
          <p:nvPr>
            <p:ph idx="1"/>
          </p:nvPr>
        </p:nvSpPr>
        <p:spPr>
          <a:xfrm>
            <a:off x="155122" y="1957986"/>
            <a:ext cx="10799390" cy="4369335"/>
          </a:xfrm>
        </p:spPr>
        <p:txBody>
          <a:bodyPr>
            <a:noAutofit/>
          </a:bodyPr>
          <a:lstStyle/>
          <a:p>
            <a:pPr algn="just">
              <a:buFont typeface="Wingdings" panose="05000000000000000000" pitchFamily="2" charset="2"/>
              <a:buChar char="v"/>
            </a:pPr>
            <a:r>
              <a:rPr lang="en-US" b="1" dirty="0"/>
              <a:t>Consistency and Predictability</a:t>
            </a:r>
            <a:r>
              <a:rPr lang="en-US" dirty="0"/>
              <a:t>: The MIC aims to enhance the predictability and consistency of decisions in investor-state disputes. By having a standing mechanism with full-time adjudicators, the MIC can ensure a more uniform approach to interpreting investment laws and treaties.</a:t>
            </a:r>
          </a:p>
          <a:p>
            <a:pPr algn="just">
              <a:buFont typeface="Wingdings" panose="05000000000000000000" pitchFamily="2" charset="2"/>
              <a:buChar char="v"/>
            </a:pPr>
            <a:r>
              <a:rPr lang="en-US" b="1" dirty="0"/>
              <a:t>Impartiality and Independence</a:t>
            </a:r>
            <a:r>
              <a:rPr lang="en-US" dirty="0"/>
              <a:t>: The MIC addresses concerns about impartiality by having salaried adjudicators who are not influenced by the parties involved in the dispute. This reduces the risk of conflicts of interest and enhances the perceived neutrality of the decision-makers.</a:t>
            </a:r>
          </a:p>
          <a:p>
            <a:pPr algn="just">
              <a:buFont typeface="Wingdings" panose="05000000000000000000" pitchFamily="2" charset="2"/>
              <a:buChar char="v"/>
            </a:pPr>
            <a:r>
              <a:rPr lang="en-US" b="1" dirty="0"/>
              <a:t>Reduced Costs and Duration</a:t>
            </a:r>
            <a:r>
              <a:rPr lang="en-US" dirty="0"/>
              <a:t>: One of the criticisms of traditional ISDS is the high costs and lengthy duration of proceedings. The MIC’s streamlined process with permanent adjudicators could potentially lead to quicker resolutions and lower overall costs for both investors and states.</a:t>
            </a:r>
          </a:p>
          <a:p>
            <a:pPr algn="just">
              <a:buFont typeface="Wingdings" panose="05000000000000000000" pitchFamily="2" charset="2"/>
              <a:buChar char="v"/>
            </a:pPr>
            <a:r>
              <a:rPr lang="en-US" b="1" dirty="0"/>
              <a:t>Appellate Mechanism</a:t>
            </a:r>
            <a:r>
              <a:rPr lang="en-US" dirty="0"/>
              <a:t>: The MIC includes an appellate tribunal to review errors of law or egregious factual errors, providing an additional layer of scrutiny and ensuring that decisions are legally sound.</a:t>
            </a:r>
          </a:p>
          <a:p>
            <a:pPr algn="just">
              <a:buFont typeface="Wingdings" panose="05000000000000000000" pitchFamily="2" charset="2"/>
              <a:buChar char="v"/>
            </a:pPr>
            <a:endParaRPr lang="en-US" dirty="0"/>
          </a:p>
          <a:p>
            <a:pPr marL="0" indent="0" algn="just">
              <a:buNone/>
            </a:pPr>
            <a:endParaRPr lang="en-US" sz="2800" i="1" dirty="0">
              <a:latin typeface="Bell MT" panose="02020503060305020303" pitchFamily="18" charset="0"/>
            </a:endParaRPr>
          </a:p>
        </p:txBody>
      </p:sp>
      <p:pic>
        <p:nvPicPr>
          <p:cNvPr id="4" name="Picture 3">
            <a:extLst>
              <a:ext uri="{FF2B5EF4-FFF2-40B4-BE49-F238E27FC236}">
                <a16:creationId xmlns:a16="http://schemas.microsoft.com/office/drawing/2014/main" id="{1A522EA1-A3FC-4A2B-B08A-E2376A564B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481" y="6024237"/>
            <a:ext cx="1400286" cy="833763"/>
          </a:xfrm>
          <a:prstGeom prst="rect">
            <a:avLst/>
          </a:prstGeom>
        </p:spPr>
      </p:pic>
      <p:sp>
        <p:nvSpPr>
          <p:cNvPr id="5" name="TextBox 4">
            <a:extLst>
              <a:ext uri="{FF2B5EF4-FFF2-40B4-BE49-F238E27FC236}">
                <a16:creationId xmlns:a16="http://schemas.microsoft.com/office/drawing/2014/main" id="{0A15AF29-E12E-44E5-928D-5E25F03D77E0}"/>
              </a:ext>
            </a:extLst>
          </p:cNvPr>
          <p:cNvSpPr txBox="1"/>
          <p:nvPr/>
        </p:nvSpPr>
        <p:spPr>
          <a:xfrm>
            <a:off x="313254" y="1169893"/>
            <a:ext cx="10641257" cy="923330"/>
          </a:xfrm>
          <a:prstGeom prst="rect">
            <a:avLst/>
          </a:prstGeom>
          <a:noFill/>
        </p:spPr>
        <p:txBody>
          <a:bodyPr wrap="square" rtlCol="0">
            <a:spAutoFit/>
          </a:bodyPr>
          <a:lstStyle/>
          <a:p>
            <a:r>
              <a:rPr lang="en-US" dirty="0"/>
              <a:t>The MIC aims to improve on the shortcomings of international arbitration in various ways which in essence highlight its advantages over arbitration as it currently stands; </a:t>
            </a:r>
          </a:p>
          <a:p>
            <a:endParaRPr lang="en-US" dirty="0"/>
          </a:p>
        </p:txBody>
      </p:sp>
    </p:spTree>
    <p:extLst>
      <p:ext uri="{BB962C8B-B14F-4D97-AF65-F5344CB8AC3E}">
        <p14:creationId xmlns:p14="http://schemas.microsoft.com/office/powerpoint/2010/main" val="177670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EB2F4-B9D9-4144-8C18-259B16696B9F}"/>
              </a:ext>
            </a:extLst>
          </p:cNvPr>
          <p:cNvSpPr>
            <a:spLocks noGrp="1"/>
          </p:cNvSpPr>
          <p:nvPr>
            <p:ph idx="1"/>
          </p:nvPr>
        </p:nvSpPr>
        <p:spPr>
          <a:xfrm>
            <a:off x="1" y="995083"/>
            <a:ext cx="10172699" cy="5862918"/>
          </a:xfrm>
        </p:spPr>
        <p:txBody>
          <a:bodyPr>
            <a:noAutofit/>
          </a:bodyPr>
          <a:lstStyle/>
          <a:p>
            <a:pPr algn="just">
              <a:buFont typeface="Wingdings" panose="05000000000000000000" pitchFamily="2" charset="2"/>
              <a:buChar char="v"/>
            </a:pPr>
            <a:r>
              <a:rPr lang="en-US" b="1" dirty="0"/>
              <a:t>Qualifications of Adjudicators</a:t>
            </a:r>
            <a:r>
              <a:rPr lang="en-US" dirty="0"/>
              <a:t>: The proposal for the MIC suggests that adjudicators should have qualifications comparable to those in other international courts like the International Court of Justice. This ensures that cases are heard by experienced professionals with expertise in international investment law.</a:t>
            </a:r>
          </a:p>
          <a:p>
            <a:pPr algn="just">
              <a:buFont typeface="Wingdings" panose="05000000000000000000" pitchFamily="2" charset="2"/>
              <a:buChar char="v"/>
            </a:pPr>
            <a:r>
              <a:rPr lang="en-US" b="1" dirty="0"/>
              <a:t>Reduction of Double-Hatting</a:t>
            </a:r>
            <a:r>
              <a:rPr lang="en-US" dirty="0"/>
              <a:t>: By requiring full-time adjudicators who cannot act as counsel in other matters during their term, the MIC minimizes ethical concerns related to double-hatting, where arbitrators act as both advocates and decision-makers.</a:t>
            </a:r>
          </a:p>
          <a:p>
            <a:pPr algn="just">
              <a:buFont typeface="Wingdings" panose="05000000000000000000" pitchFamily="2" charset="2"/>
              <a:buChar char="v"/>
            </a:pPr>
            <a:r>
              <a:rPr lang="en-US" b="1" dirty="0"/>
              <a:t>Enhanced Enforcement Mechanisms</a:t>
            </a:r>
            <a:r>
              <a:rPr lang="en-US" dirty="0"/>
              <a:t>: While it is not entirely clear how MIC judgments would be enforced, having a structured court system may provide more robust enforcement mechanisms compared to traditional ad hoc arbitration.</a:t>
            </a:r>
          </a:p>
          <a:p>
            <a:pPr algn="just">
              <a:buFont typeface="Wingdings" panose="05000000000000000000" pitchFamily="2" charset="2"/>
              <a:buChar char="v"/>
            </a:pPr>
            <a:r>
              <a:rPr lang="en-US" b="1" dirty="0"/>
              <a:t>Global Acceptance</a:t>
            </a:r>
            <a:r>
              <a:rPr lang="en-US" dirty="0"/>
              <a:t>: If established successfully, an MIC could potentially gain widespread acceptance among states, creating a unified approach to resolving investment disputes globally.</a:t>
            </a:r>
          </a:p>
          <a:p>
            <a:pPr algn="just">
              <a:buFont typeface="Wingdings" panose="05000000000000000000" pitchFamily="2" charset="2"/>
              <a:buChar char="v"/>
            </a:pPr>
            <a:r>
              <a:rPr lang="en-US" b="1" dirty="0"/>
              <a:t>Addressing Criticisms of ISDS</a:t>
            </a:r>
            <a:r>
              <a:rPr lang="en-US" dirty="0"/>
              <a:t>: The MIC seeks to address many of the criticisms leveled against traditional ISDS systems, such as lack of transparency, inconsistency in decisions, and concerns about arbitrator bias.</a:t>
            </a:r>
          </a:p>
          <a:p>
            <a:pPr algn="just">
              <a:buFont typeface="Wingdings" panose="05000000000000000000" pitchFamily="2" charset="2"/>
              <a:buChar char="v"/>
            </a:pPr>
            <a:endParaRPr lang="en-US" dirty="0"/>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2141" y="6467851"/>
            <a:ext cx="655290" cy="390148"/>
          </a:xfrm>
          <a:prstGeom prst="rect">
            <a:avLst/>
          </a:prstGeom>
        </p:spPr>
      </p:pic>
    </p:spTree>
    <p:extLst>
      <p:ext uri="{BB962C8B-B14F-4D97-AF65-F5344CB8AC3E}">
        <p14:creationId xmlns:p14="http://schemas.microsoft.com/office/powerpoint/2010/main" val="372998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E0E2-14B5-4708-979F-9ABADD71CFCC}"/>
              </a:ext>
            </a:extLst>
          </p:cNvPr>
          <p:cNvSpPr>
            <a:spLocks noGrp="1"/>
          </p:cNvSpPr>
          <p:nvPr>
            <p:ph type="title"/>
          </p:nvPr>
        </p:nvSpPr>
        <p:spPr>
          <a:xfrm>
            <a:off x="0" y="1"/>
            <a:ext cx="11287432" cy="1193882"/>
          </a:xfrm>
        </p:spPr>
        <p:txBody>
          <a:bodyPr>
            <a:normAutofit/>
          </a:bodyPr>
          <a:lstStyle/>
          <a:p>
            <a:r>
              <a:rPr lang="en-US" b="1" dirty="0"/>
              <a:t>Shortcomings of the MIC</a:t>
            </a:r>
            <a:endParaRPr lang="en-US" dirty="0"/>
          </a:p>
        </p:txBody>
      </p:sp>
      <p:sp>
        <p:nvSpPr>
          <p:cNvPr id="3" name="Content Placeholder 2">
            <a:extLst>
              <a:ext uri="{FF2B5EF4-FFF2-40B4-BE49-F238E27FC236}">
                <a16:creationId xmlns:a16="http://schemas.microsoft.com/office/drawing/2014/main" id="{DCFEB2F4-B9D9-4144-8C18-259B16696B9F}"/>
              </a:ext>
            </a:extLst>
          </p:cNvPr>
          <p:cNvSpPr>
            <a:spLocks noGrp="1"/>
          </p:cNvSpPr>
          <p:nvPr>
            <p:ph idx="1"/>
          </p:nvPr>
        </p:nvSpPr>
        <p:spPr>
          <a:xfrm>
            <a:off x="-2" y="2449002"/>
            <a:ext cx="11287432" cy="4507610"/>
          </a:xfrm>
        </p:spPr>
        <p:txBody>
          <a:bodyPr>
            <a:noAutofit/>
          </a:bodyPr>
          <a:lstStyle/>
          <a:p>
            <a:pPr algn="just">
              <a:buFont typeface="Wingdings" panose="05000000000000000000" pitchFamily="2" charset="2"/>
              <a:buChar char="v"/>
            </a:pPr>
            <a:r>
              <a:rPr lang="en-US" b="1" dirty="0"/>
              <a:t>Compromised accuracy – </a:t>
            </a:r>
            <a:r>
              <a:rPr lang="en-US" dirty="0"/>
              <a:t>It has been argued that in its attempt to address the problem of consistency and predictability, the MIC may compromise on accuracy. The concern is that while aiming for consistency, it might overlook ensuring accuracy in decision-making. This issue was exemplified by similar dispute resolution systems such as the WTO as shown by the USA blocking new appointments in the World Trade Organization (WTO) due to concerns about binding interpretations going against agreements.</a:t>
            </a:r>
          </a:p>
          <a:p>
            <a:pPr algn="just">
              <a:buFont typeface="Wingdings" panose="05000000000000000000" pitchFamily="2" charset="2"/>
              <a:buChar char="v"/>
            </a:pPr>
            <a:r>
              <a:rPr lang="en-US" b="1" dirty="0"/>
              <a:t>The second concern</a:t>
            </a:r>
            <a:r>
              <a:rPr lang="en-US" dirty="0"/>
              <a:t> with the current structure of the MIC is that achieving consistency might be challenging due to the vast number of treaties signed by different countries with varying wordings. This diversity in agreements could make it difficult for adjudicators to apply consistent interpretations across cases.</a:t>
            </a:r>
          </a:p>
          <a:p>
            <a:pPr algn="just">
              <a:buFont typeface="Wingdings" panose="05000000000000000000" pitchFamily="2" charset="2"/>
              <a:buChar char="v"/>
            </a:pPr>
            <a:r>
              <a:rPr lang="en-US" b="1" dirty="0"/>
              <a:t>Limitations on access to the MIC – </a:t>
            </a:r>
            <a:r>
              <a:rPr lang="en-US" dirty="0"/>
              <a:t>Like the ISDS before it, the MIC seems to limit access to only foreign investors which means that people or countries affected by investors would not have access to international legal instruments for recourse. This aspect raises questions about fairness and inclusivity within the proposed system.</a:t>
            </a:r>
          </a:p>
          <a:p>
            <a:pPr algn="just">
              <a:buFont typeface="Wingdings" panose="05000000000000000000" pitchFamily="2" charset="2"/>
              <a:buChar char="v"/>
            </a:pPr>
            <a:endParaRPr lang="en-US" sz="2800" b="1" dirty="0">
              <a:latin typeface="Bell MT" panose="02020503060305020303" pitchFamily="18" charset="0"/>
            </a:endParaRPr>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980" y="6198047"/>
            <a:ext cx="1108450" cy="659952"/>
          </a:xfrm>
          <a:prstGeom prst="rect">
            <a:avLst/>
          </a:prstGeom>
        </p:spPr>
      </p:pic>
      <p:sp>
        <p:nvSpPr>
          <p:cNvPr id="5" name="TextBox 4">
            <a:extLst>
              <a:ext uri="{FF2B5EF4-FFF2-40B4-BE49-F238E27FC236}">
                <a16:creationId xmlns:a16="http://schemas.microsoft.com/office/drawing/2014/main" id="{05A72E37-FDEF-4C35-9DBB-F67061B7A40C}"/>
              </a:ext>
            </a:extLst>
          </p:cNvPr>
          <p:cNvSpPr txBox="1"/>
          <p:nvPr/>
        </p:nvSpPr>
        <p:spPr>
          <a:xfrm>
            <a:off x="254441" y="1359673"/>
            <a:ext cx="10527527" cy="1200329"/>
          </a:xfrm>
          <a:prstGeom prst="rect">
            <a:avLst/>
          </a:prstGeom>
          <a:noFill/>
        </p:spPr>
        <p:txBody>
          <a:bodyPr wrap="square" rtlCol="0">
            <a:spAutoFit/>
          </a:bodyPr>
          <a:lstStyle/>
          <a:p>
            <a:r>
              <a:rPr lang="en-US" dirty="0"/>
              <a:t>Whereas there is support for this reform from entities like the EU itself and other global north countries, some countries and actors have expressed opposition. Concerns have been raised about potential political bias affecting adjudicators in a permanent multilateral court. </a:t>
            </a:r>
          </a:p>
          <a:p>
            <a:endParaRPr lang="en-US" dirty="0"/>
          </a:p>
        </p:txBody>
      </p:sp>
    </p:spTree>
    <p:extLst>
      <p:ext uri="{BB962C8B-B14F-4D97-AF65-F5344CB8AC3E}">
        <p14:creationId xmlns:p14="http://schemas.microsoft.com/office/powerpoint/2010/main" val="367321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980" y="6198047"/>
            <a:ext cx="1108450" cy="659952"/>
          </a:xfrm>
          <a:prstGeom prst="rect">
            <a:avLst/>
          </a:prstGeom>
        </p:spPr>
      </p:pic>
      <p:sp>
        <p:nvSpPr>
          <p:cNvPr id="6" name="Title 5">
            <a:extLst>
              <a:ext uri="{FF2B5EF4-FFF2-40B4-BE49-F238E27FC236}">
                <a16:creationId xmlns:a16="http://schemas.microsoft.com/office/drawing/2014/main" id="{BE0A3F14-DDEC-4ED5-947F-B6229CAD63AA}"/>
              </a:ext>
            </a:extLst>
          </p:cNvPr>
          <p:cNvSpPr>
            <a:spLocks noGrp="1"/>
          </p:cNvSpPr>
          <p:nvPr>
            <p:ph type="title"/>
          </p:nvPr>
        </p:nvSpPr>
        <p:spPr>
          <a:xfrm>
            <a:off x="339521" y="349857"/>
            <a:ext cx="9692640" cy="5629523"/>
          </a:xfrm>
        </p:spPr>
        <p:txBody>
          <a:bodyPr>
            <a:noAutofit/>
          </a:bodyPr>
          <a:lstStyle/>
          <a:p>
            <a:pPr marL="342900" indent="-342900">
              <a:buFont typeface="Wingdings" panose="05000000000000000000" pitchFamily="2" charset="2"/>
              <a:buChar char="v"/>
            </a:pPr>
            <a:r>
              <a:rPr lang="en-US" sz="2000" b="1" dirty="0"/>
              <a:t>Potential bias and ineffectiveness of the arbitration system under the MIC</a:t>
            </a:r>
            <a:r>
              <a:rPr lang="en-US" sz="2000" dirty="0"/>
              <a:t>. There are apprehensions that this system could leave individuals and environmental concerns vulnerable to decisions made in favor of international investors without adequate consideration for broader societal interests.</a:t>
            </a:r>
            <a:br>
              <a:rPr lang="en-US" sz="2000" dirty="0"/>
            </a:br>
            <a:br>
              <a:rPr lang="en-US" sz="2000" dirty="0"/>
            </a:br>
            <a:br>
              <a:rPr lang="en-US" sz="2000" dirty="0"/>
            </a:br>
            <a:br>
              <a:rPr lang="en-US" sz="2000" dirty="0"/>
            </a:br>
            <a:br>
              <a:rPr lang="en-US" sz="2000" dirty="0"/>
            </a:br>
            <a:r>
              <a:rPr lang="en-US" sz="2000" dirty="0"/>
              <a:t>In summary, while the MIC proposal aims to address some of the challenges faced by traditional ISDS systems, there are significant concerns regarding its ability to ensure accuracy, achieve consistency, promote fairness and inclusivity, mitigate bias, enforce decisions equitably, and fundamentally reform investor-state dispute resolution practices. In essence, the MIC might not be the one stop shop for all the challenges facing the ISDS as it comes with its own concerns. </a:t>
            </a:r>
            <a:br>
              <a:rPr lang="en-US" sz="2000" dirty="0"/>
            </a:br>
            <a:br>
              <a:rPr lang="en-US" sz="2000" dirty="0"/>
            </a:br>
            <a:br>
              <a:rPr lang="en-US" sz="2000" dirty="0"/>
            </a:br>
            <a:br>
              <a:rPr lang="en-US" sz="2000" dirty="0"/>
            </a:br>
            <a:endParaRPr lang="en-US" sz="2000" dirty="0"/>
          </a:p>
        </p:txBody>
      </p:sp>
    </p:spTree>
    <p:extLst>
      <p:ext uri="{BB962C8B-B14F-4D97-AF65-F5344CB8AC3E}">
        <p14:creationId xmlns:p14="http://schemas.microsoft.com/office/powerpoint/2010/main" val="62331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E0E2-14B5-4708-979F-9ABADD71CFCC}"/>
              </a:ext>
            </a:extLst>
          </p:cNvPr>
          <p:cNvSpPr>
            <a:spLocks noGrp="1"/>
          </p:cNvSpPr>
          <p:nvPr>
            <p:ph type="title"/>
          </p:nvPr>
        </p:nvSpPr>
        <p:spPr>
          <a:xfrm>
            <a:off x="0" y="1"/>
            <a:ext cx="11287432" cy="1095269"/>
          </a:xfrm>
        </p:spPr>
        <p:txBody>
          <a:bodyPr>
            <a:normAutofit fontScale="90000"/>
          </a:bodyPr>
          <a:lstStyle/>
          <a:p>
            <a:r>
              <a:rPr lang="en-US" b="1" dirty="0"/>
              <a:t>WHICH WAY FORWARD?</a:t>
            </a:r>
            <a:br>
              <a:rPr lang="en-US" dirty="0"/>
            </a:br>
            <a:endParaRPr lang="en-US" sz="3200" b="1" dirty="0"/>
          </a:p>
        </p:txBody>
      </p:sp>
      <p:sp>
        <p:nvSpPr>
          <p:cNvPr id="3" name="Content Placeholder 2">
            <a:extLst>
              <a:ext uri="{FF2B5EF4-FFF2-40B4-BE49-F238E27FC236}">
                <a16:creationId xmlns:a16="http://schemas.microsoft.com/office/drawing/2014/main" id="{DCFEB2F4-B9D9-4144-8C18-259B16696B9F}"/>
              </a:ext>
            </a:extLst>
          </p:cNvPr>
          <p:cNvSpPr>
            <a:spLocks noGrp="1"/>
          </p:cNvSpPr>
          <p:nvPr>
            <p:ph idx="1"/>
          </p:nvPr>
        </p:nvSpPr>
        <p:spPr>
          <a:xfrm>
            <a:off x="181169" y="1193883"/>
            <a:ext cx="10925094" cy="5004164"/>
          </a:xfrm>
        </p:spPr>
        <p:txBody>
          <a:bodyPr>
            <a:noAutofit/>
          </a:bodyPr>
          <a:lstStyle/>
          <a:p>
            <a:pPr marL="0" indent="0" algn="just">
              <a:buNone/>
            </a:pPr>
            <a:r>
              <a:rPr lang="en-US" sz="2000" dirty="0"/>
              <a:t>While the fate of the ISDS system might be hanging on a balance, international commercial arbitration on the other side continues to grow in bounds albeit some challenges of its own that might be common with investment arbitration. Ultimately therefore, the future of both international commercial and investment dispute resolution has to contend with several key and common trends and challenges.</a:t>
            </a:r>
          </a:p>
          <a:p>
            <a:pPr marL="0" indent="0" algn="just">
              <a:buNone/>
            </a:pPr>
            <a:r>
              <a:rPr lang="en-US" sz="2000" b="1" dirty="0"/>
              <a:t>Some of these</a:t>
            </a:r>
            <a:r>
              <a:rPr lang="en-US" sz="2000" dirty="0"/>
              <a:t> challenges include costs, delay, excessive formality, and arbitrator neutrality. Additionally, issues such as arbitration ethics, diversity, transparency, data protection movements, the rise of settlement agreements, and international commercial courts have gained greater urgency in the field of international arbitration as posed by some of the trends I highlight below. Moreover, the increasing complexity of international arbitration requires legal professionals to adopt an interdisciplinary approach, possess multi-jurisdictional expertise, language skills, and cultural awareness. </a:t>
            </a:r>
            <a:endParaRPr lang="en-US" sz="2000" b="1" dirty="0">
              <a:latin typeface="Bell MT" panose="02020503060305020303" pitchFamily="18" charset="0"/>
            </a:endParaRPr>
          </a:p>
        </p:txBody>
      </p:sp>
      <p:pic>
        <p:nvPicPr>
          <p:cNvPr id="4" name="Picture 3">
            <a:extLst>
              <a:ext uri="{FF2B5EF4-FFF2-40B4-BE49-F238E27FC236}">
                <a16:creationId xmlns:a16="http://schemas.microsoft.com/office/drawing/2014/main" id="{B257B119-00D3-49C7-961C-92B50948F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980" y="6198047"/>
            <a:ext cx="1108450" cy="659952"/>
          </a:xfrm>
          <a:prstGeom prst="rect">
            <a:avLst/>
          </a:prstGeom>
        </p:spPr>
      </p:pic>
    </p:spTree>
    <p:extLst>
      <p:ext uri="{BB962C8B-B14F-4D97-AF65-F5344CB8AC3E}">
        <p14:creationId xmlns:p14="http://schemas.microsoft.com/office/powerpoint/2010/main" val="3485599454"/>
      </p:ext>
    </p:extLst>
  </p:cSld>
  <p:clrMapOvr>
    <a:masterClrMapping/>
  </p:clrMapOvr>
</p:sld>
</file>

<file path=ppt/theme/theme1.xml><?xml version="1.0" encoding="utf-8"?>
<a:theme xmlns:a="http://schemas.openxmlformats.org/drawingml/2006/main" name="View">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
  <TotalTime>6476</TotalTime>
  <Words>2604</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Bell MT</vt:lpstr>
      <vt:lpstr>Century Schoolbook</vt:lpstr>
      <vt:lpstr>Wingdings</vt:lpstr>
      <vt:lpstr>Wingdings 2</vt:lpstr>
      <vt:lpstr>View</vt:lpstr>
      <vt:lpstr>THE FUTURE OF COMMERCIAL AND INVESTMENT DISPUTE RESOLUTION: THE MULTILATERAL INVESTMENT COURT v. INTERNATIONAL ARBITRATION</vt:lpstr>
      <vt:lpstr>PowerPoint Presentation</vt:lpstr>
      <vt:lpstr>PowerPoint Presentation</vt:lpstr>
      <vt:lpstr>PowerPoint Presentation</vt:lpstr>
      <vt:lpstr>Advantages of the MIC over International Investment Arbitration </vt:lpstr>
      <vt:lpstr>PowerPoint Presentation</vt:lpstr>
      <vt:lpstr>Shortcomings of the MIC</vt:lpstr>
      <vt:lpstr>Potential bias and ineffectiveness of the arbitration system under the MIC. There are apprehensions that this system could leave individuals and environmental concerns vulnerable to decisions made in favor of international investors without adequate consideration for broader societal interests.     In summary, while the MIC proposal aims to address some of the challenges faced by traditional ISDS systems, there are significant concerns regarding its ability to ensure accuracy, achieve consistency, promote fairness and inclusivity, mitigate bias, enforce decisions equitably, and fundamentally reform investor-state dispute resolution practices. In essence, the MIC might not be the one stop shop for all the challenges facing the ISDS as it comes with its own concerns.     </vt:lpstr>
      <vt:lpstr>WHICH WAY FORWARD? </vt:lpstr>
      <vt:lpstr>TRENDS IN ARBITRATION TODAY          </vt:lpstr>
      <vt:lpstr>PowerPoint Presentation</vt:lpstr>
      <vt:lpstr>PowerPoint Presentation</vt:lpstr>
      <vt:lpstr>The foregoing trends highlight some of the current issues that international arbitration has to contend with besides the shortcomings of investor-state arbitration. In essence, the future of international arbitration remains promising as long as we remain vigilant to current trends and challenges and demonstrate the willingness to adapt. Various interventions have been made in this regard as highlighted below;      </vt:lpstr>
      <vt:lpstr>PowerPoint Presentation</vt:lpstr>
      <vt:lpstr>PowerPoint Presentation</vt:lpstr>
      <vt:lpstr>CONCLUSION Ultimately, the future of international investment dispute resolution may involve a combination of these mechanisms or other innovative solutions. Nations must carefully weigh the merits and demerits of each approach based on their specific needs and priorities. The dialogue surrounding these mechanisms reflects a transitional phase in international investment law where balancing state sovereignty with investor confidence is crucial for global economic progress.   Moreover, there are significant gains to be made for the jurisdiction and practitioner that adapts to the current trends in international arbitration. There is therefore need to strategically position international commercial and investment arbitration to respond adequately to rising criticisms and trends in order to deliver justice in a timely, efficient and acceptable manner.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ARBITRATION-FRIENDLY JUDICIARY</dc:title>
  <dc:creator>Amy Muigai</dc:creator>
  <cp:lastModifiedBy>Evelyne Kimani</cp:lastModifiedBy>
  <cp:revision>93</cp:revision>
  <cp:lastPrinted>2024-03-13T11:40:58Z</cp:lastPrinted>
  <dcterms:created xsi:type="dcterms:W3CDTF">2023-10-09T10:14:22Z</dcterms:created>
  <dcterms:modified xsi:type="dcterms:W3CDTF">2024-03-14T13:47:48Z</dcterms:modified>
</cp:coreProperties>
</file>